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1" r:id="rId8"/>
    <p:sldId id="262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53E-EA5C-403B-B939-B4D3556083B2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C18-C749-4826-A7F5-DE6F54C7B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53E-EA5C-403B-B939-B4D3556083B2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C18-C749-4826-A7F5-DE6F54C7B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53E-EA5C-403B-B939-B4D3556083B2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C18-C749-4826-A7F5-DE6F54C7B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53E-EA5C-403B-B939-B4D3556083B2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C18-C749-4826-A7F5-DE6F54C7B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53E-EA5C-403B-B939-B4D3556083B2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C18-C749-4826-A7F5-DE6F54C7B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53E-EA5C-403B-B939-B4D3556083B2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C18-C749-4826-A7F5-DE6F54C7B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53E-EA5C-403B-B939-B4D3556083B2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C18-C749-4826-A7F5-DE6F54C7B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53E-EA5C-403B-B939-B4D3556083B2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352C18-C749-4826-A7F5-DE6F54C7B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53E-EA5C-403B-B939-B4D3556083B2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C18-C749-4826-A7F5-DE6F54C7B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53E-EA5C-403B-B939-B4D3556083B2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E352C18-C749-4826-A7F5-DE6F54C7B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698453E-EA5C-403B-B939-B4D3556083B2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C18-C749-4826-A7F5-DE6F54C7B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698453E-EA5C-403B-B939-B4D3556083B2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352C18-C749-4826-A7F5-DE6F54C7B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28596" y="785794"/>
            <a:ext cx="7467600" cy="1143000"/>
          </a:xfrm>
        </p:spPr>
        <p:txBody>
          <a:bodyPr>
            <a:noAutofit/>
          </a:bodyPr>
          <a:lstStyle/>
          <a:p>
            <a:r>
              <a:rPr lang="en-IN" sz="7200" b="1" dirty="0" smtClean="0">
                <a:latin typeface="Brush Script MT" pitchFamily="66" charset="0"/>
              </a:rPr>
              <a:t>Induction Talk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IN" sz="4400" dirty="0" smtClean="0">
                <a:latin typeface="Brush Script MT" pitchFamily="66" charset="0"/>
              </a:rPr>
              <a:t>Dr. Tridibsantapa Kundu</a:t>
            </a:r>
          </a:p>
          <a:p>
            <a:pPr algn="ctr">
              <a:buNone/>
            </a:pPr>
            <a:r>
              <a:rPr lang="en-IN" sz="4400" dirty="0" smtClean="0">
                <a:latin typeface="Brush Script MT" pitchFamily="66" charset="0"/>
              </a:rPr>
              <a:t>Head,</a:t>
            </a:r>
            <a:br>
              <a:rPr lang="en-IN" sz="4400" dirty="0" smtClean="0">
                <a:latin typeface="Brush Script MT" pitchFamily="66" charset="0"/>
              </a:rPr>
            </a:br>
            <a:r>
              <a:rPr lang="en-IN" sz="4400" dirty="0" smtClean="0">
                <a:latin typeface="Brush Script MT" pitchFamily="66" charset="0"/>
              </a:rPr>
              <a:t>Department of History</a:t>
            </a:r>
            <a:br>
              <a:rPr lang="en-IN" sz="4400" dirty="0" smtClean="0">
                <a:latin typeface="Brush Script MT" pitchFamily="66" charset="0"/>
              </a:rPr>
            </a:br>
            <a:r>
              <a:rPr lang="en-IN" sz="4400" dirty="0" err="1" smtClean="0">
                <a:latin typeface="Brush Script MT" pitchFamily="66" charset="0"/>
              </a:rPr>
              <a:t>B.B.College</a:t>
            </a:r>
            <a:r>
              <a:rPr lang="en-IN" sz="4400" dirty="0" smtClean="0">
                <a:latin typeface="Brush Script MT" pitchFamily="66" charset="0"/>
              </a:rPr>
              <a:t>, Asansol</a:t>
            </a:r>
          </a:p>
          <a:p>
            <a:pPr algn="ctr">
              <a:buNone/>
            </a:pPr>
            <a:r>
              <a:rPr lang="en-IN" sz="4400" dirty="0" smtClean="0">
                <a:latin typeface="Brush Script MT" pitchFamily="66" charset="0"/>
              </a:rPr>
              <a:t>2019</a:t>
            </a:r>
            <a:endParaRPr lang="en-IN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Methods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How history is reconstructed?</a:t>
            </a:r>
          </a:p>
          <a:p>
            <a:r>
              <a:rPr lang="en-IN" dirty="0" smtClean="0"/>
              <a:t>What are the basic elements of the reconstruction of history</a:t>
            </a:r>
          </a:p>
          <a:p>
            <a:r>
              <a:rPr lang="en-IN" dirty="0" smtClean="0"/>
              <a:t>What is the role of a historian is this process?</a:t>
            </a:r>
          </a:p>
          <a:p>
            <a:r>
              <a:rPr lang="en-IN" dirty="0" smtClean="0"/>
              <a:t>Why the historians differ in their opinion in a particular event/ topic?</a:t>
            </a:r>
          </a:p>
          <a:p>
            <a:r>
              <a:rPr lang="en-IN" dirty="0" smtClean="0"/>
              <a:t>Can history be fully objective?</a:t>
            </a:r>
          </a:p>
          <a:p>
            <a:r>
              <a:rPr lang="en-IN" dirty="0" smtClean="0"/>
              <a:t>What precautions should be taken by a historian to be objective?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Historiography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do you mean by historiography</a:t>
            </a:r>
          </a:p>
          <a:p>
            <a:r>
              <a:rPr lang="en-IN" dirty="0" smtClean="0"/>
              <a:t>What is the difference between history and historiography</a:t>
            </a:r>
          </a:p>
          <a:p>
            <a:r>
              <a:rPr lang="en-IN" dirty="0" smtClean="0"/>
              <a:t>Why should we study historiography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utility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Is there any practical use of history?</a:t>
            </a:r>
          </a:p>
          <a:p>
            <a:r>
              <a:rPr lang="en-IN" dirty="0" smtClean="0"/>
              <a:t>Can our understanding of past help us in understanding the present?</a:t>
            </a:r>
          </a:p>
          <a:p>
            <a:r>
              <a:rPr lang="en-IN" dirty="0" smtClean="0"/>
              <a:t>Can history predict or forecast the course of history?</a:t>
            </a:r>
          </a:p>
          <a:p>
            <a:endParaRPr lang="en-I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End of History or a new kind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Have you heard the concept of ‘end of history’</a:t>
            </a:r>
          </a:p>
          <a:p>
            <a:r>
              <a:rPr lang="en-IN" dirty="0" smtClean="0"/>
              <a:t>What does it actually mean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Post modern History/Histories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is the intellectual impact of Post modernism on history?</a:t>
            </a:r>
          </a:p>
          <a:p>
            <a:r>
              <a:rPr lang="en-IN" dirty="0" smtClean="0"/>
              <a:t>History or histories?</a:t>
            </a:r>
          </a:p>
          <a:p>
            <a:r>
              <a:rPr lang="en-IN" dirty="0" smtClean="0"/>
              <a:t>Do you think that history will collapse with modernism as it was a by-product modernism.</a:t>
            </a:r>
          </a:p>
          <a:p>
            <a:r>
              <a:rPr lang="en-IN" dirty="0" smtClean="0"/>
              <a:t>What is the future of history?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Semester I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15262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4"/>
                <a:gridCol w="2071702"/>
                <a:gridCol w="1000132"/>
                <a:gridCol w="1143008"/>
                <a:gridCol w="1214446"/>
                <a:gridCol w="107157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Course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Total</a:t>
                      </a:r>
                    </a:p>
                    <a:p>
                      <a:r>
                        <a:rPr lang="en-IN" dirty="0" smtClean="0"/>
                        <a:t>Credit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Total 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Term End 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Internal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Core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Greek and Roman Historians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Core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Early Historic India (proto history to 6</a:t>
                      </a:r>
                      <a:r>
                        <a:rPr lang="en-IN" sz="18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century B.C)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Generic Elective</a:t>
                      </a:r>
                      <a:r>
                        <a:rPr lang="en-IN" baseline="0" dirty="0" smtClean="0"/>
                        <a:t>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As per your choice other than History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AECC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Environmental Science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467600" cy="1000124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Core I</a:t>
            </a:r>
            <a:r>
              <a:rPr lang="en-IN" dirty="0" smtClean="0"/>
              <a:t>:</a:t>
            </a:r>
            <a:r>
              <a:rPr lang="en-IN" b="1" dirty="0"/>
              <a:t> Greek and Roman </a:t>
            </a:r>
            <a:r>
              <a:rPr lang="en-IN" b="1" dirty="0" smtClean="0"/>
              <a:t>Historians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7"/>
            <a:ext cx="7467600" cy="3786214"/>
          </a:xfrm>
        </p:spPr>
        <p:txBody>
          <a:bodyPr>
            <a:normAutofit fontScale="25000" lnSpcReduction="20000"/>
          </a:bodyPr>
          <a:lstStyle/>
          <a:p>
            <a:endParaRPr lang="bn-IN" sz="5500" b="1" dirty="0" smtClean="0"/>
          </a:p>
          <a:p>
            <a:r>
              <a:rPr lang="en-IN" sz="5500" b="1" dirty="0" smtClean="0"/>
              <a:t>Unit </a:t>
            </a:r>
            <a:r>
              <a:rPr lang="en-IN" sz="5500" b="1" dirty="0"/>
              <a:t>– I Greek Historiography</a:t>
            </a:r>
            <a:endParaRPr lang="en-US" sz="5500" dirty="0"/>
          </a:p>
          <a:p>
            <a:r>
              <a:rPr lang="en-IN" b="1" dirty="0"/>
              <a:t>Module I</a:t>
            </a:r>
            <a:endParaRPr lang="en-US" sz="2800" dirty="0"/>
          </a:p>
          <a:p>
            <a:r>
              <a:rPr lang="en-IN" b="1" dirty="0"/>
              <a:t>New form of inquiry (</a:t>
            </a:r>
            <a:r>
              <a:rPr lang="en-IN" b="1" dirty="0" err="1"/>
              <a:t>historia</a:t>
            </a:r>
            <a:r>
              <a:rPr lang="en-IN" b="1" dirty="0"/>
              <a:t>) in Greece in the sixth century BCE</a:t>
            </a:r>
            <a:endParaRPr lang="en-US" sz="2800" dirty="0"/>
          </a:p>
          <a:p>
            <a:pPr lvl="1"/>
            <a:r>
              <a:rPr lang="en-IN" dirty="0"/>
              <a:t>Logographers in ancient Greece.</a:t>
            </a:r>
            <a:endParaRPr lang="en-US" sz="2400" dirty="0"/>
          </a:p>
          <a:p>
            <a:pPr lvl="1"/>
            <a:r>
              <a:rPr lang="en-IN" dirty="0" err="1"/>
              <a:t>Hecataeus</a:t>
            </a:r>
            <a:r>
              <a:rPr lang="en-IN" dirty="0"/>
              <a:t> of Miletus, the most important predecessor of </a:t>
            </a:r>
            <a:r>
              <a:rPr lang="en-IN" dirty="0" err="1"/>
              <a:t>Heredotus</a:t>
            </a:r>
            <a:endParaRPr lang="en-US" sz="2400" dirty="0"/>
          </a:p>
          <a:p>
            <a:pPr lvl="1"/>
            <a:r>
              <a:rPr lang="en-IN" dirty="0" err="1"/>
              <a:t>Charon</a:t>
            </a:r>
            <a:r>
              <a:rPr lang="en-IN" dirty="0"/>
              <a:t> of </a:t>
            </a:r>
            <a:r>
              <a:rPr lang="en-IN" dirty="0" err="1"/>
              <a:t>Lampsacus</a:t>
            </a:r>
            <a:endParaRPr lang="en-US" sz="2400" dirty="0"/>
          </a:p>
          <a:p>
            <a:pPr lvl="1"/>
            <a:r>
              <a:rPr lang="en-IN" dirty="0"/>
              <a:t>Xanthus of Lydia</a:t>
            </a:r>
            <a:endParaRPr lang="en-US" sz="2400" dirty="0"/>
          </a:p>
          <a:p>
            <a:r>
              <a:rPr lang="en-IN" dirty="0"/>
              <a:t> </a:t>
            </a:r>
            <a:endParaRPr lang="en-US" sz="2800" dirty="0"/>
          </a:p>
          <a:p>
            <a:r>
              <a:rPr lang="en-IN" b="1" dirty="0"/>
              <a:t>Module II</a:t>
            </a:r>
            <a:endParaRPr lang="en-US" sz="2800" dirty="0"/>
          </a:p>
          <a:p>
            <a:r>
              <a:rPr lang="en-IN" b="1" dirty="0"/>
              <a:t>Herodotus and his Histories</a:t>
            </a:r>
            <a:endParaRPr lang="en-US" sz="2800" dirty="0"/>
          </a:p>
          <a:p>
            <a:r>
              <a:rPr lang="en-IN" dirty="0"/>
              <a:t>2.1 A traveller’s romance?</a:t>
            </a:r>
            <a:endParaRPr lang="en-US" sz="2800" dirty="0"/>
          </a:p>
          <a:p>
            <a:r>
              <a:rPr lang="en-IN" dirty="0"/>
              <a:t>2.2 Herodotus’ method of history writing – his catholic inclusiveness</a:t>
            </a:r>
            <a:endParaRPr lang="en-US" sz="2800" dirty="0"/>
          </a:p>
          <a:p>
            <a:r>
              <a:rPr lang="en-IN" dirty="0"/>
              <a:t>2.3 Herodotus’ originality as a historian – focus on the struggle between the East and the West</a:t>
            </a:r>
            <a:endParaRPr lang="en-US" sz="2800" dirty="0"/>
          </a:p>
          <a:p>
            <a:r>
              <a:rPr lang="en-IN" dirty="0"/>
              <a:t> </a:t>
            </a:r>
            <a:endParaRPr lang="en-US" sz="2800" dirty="0"/>
          </a:p>
          <a:p>
            <a:r>
              <a:rPr lang="en-IN" b="1" dirty="0"/>
              <a:t>Module III</a:t>
            </a:r>
            <a:endParaRPr lang="en-US" sz="2800" dirty="0"/>
          </a:p>
          <a:p>
            <a:r>
              <a:rPr lang="en-IN" b="1" dirty="0"/>
              <a:t>Thucydides: the founder of scientific history writing</a:t>
            </a:r>
            <a:endParaRPr lang="en-US" sz="2800" dirty="0"/>
          </a:p>
          <a:p>
            <a:r>
              <a:rPr lang="en-IN" dirty="0"/>
              <a:t>3.1 A historiography on Thucydides</a:t>
            </a:r>
            <a:endParaRPr lang="en-US" sz="2800" dirty="0"/>
          </a:p>
          <a:p>
            <a:r>
              <a:rPr lang="en-IN" dirty="0"/>
              <a:t>3.2 History of the Peloponnesian War  - a product of rigorous inquiry and examination</a:t>
            </a:r>
            <a:endParaRPr lang="en-US" sz="2800" dirty="0"/>
          </a:p>
          <a:p>
            <a:r>
              <a:rPr lang="en-IN" dirty="0"/>
              <a:t>3.3 Thucydides’ interpretive ability – his ideas of morality, Athenian imperialism, culture and democratic institutions</a:t>
            </a:r>
            <a:endParaRPr lang="en-US" sz="2800" dirty="0"/>
          </a:p>
          <a:p>
            <a:r>
              <a:rPr lang="en-IN" dirty="0"/>
              <a:t>3.4 Description of plague in a symbolic way – assessment of the demagogues</a:t>
            </a:r>
            <a:endParaRPr lang="en-US" sz="2800" dirty="0"/>
          </a:p>
          <a:p>
            <a:r>
              <a:rPr lang="en-IN" dirty="0"/>
              <a:t>3.5 A comparative study of the two greatest Greek historians</a:t>
            </a:r>
            <a:endParaRPr lang="en-US" sz="2800" dirty="0"/>
          </a:p>
          <a:p>
            <a:r>
              <a:rPr lang="en-IN" b="1" dirty="0"/>
              <a:t> </a:t>
            </a:r>
            <a:endParaRPr lang="en-US" sz="2800" dirty="0"/>
          </a:p>
          <a:p>
            <a:r>
              <a:rPr lang="en-IN" b="1" dirty="0"/>
              <a:t>Module IV</a:t>
            </a:r>
            <a:endParaRPr lang="en-US" sz="2800" dirty="0"/>
          </a:p>
          <a:p>
            <a:r>
              <a:rPr lang="en-IN" b="1" dirty="0"/>
              <a:t>Next generation of Greek historians</a:t>
            </a:r>
            <a:endParaRPr lang="en-US" sz="2800" dirty="0"/>
          </a:p>
          <a:p>
            <a:r>
              <a:rPr lang="en-IN" dirty="0"/>
              <a:t>4.1 Xenophon and his History of Greece (</a:t>
            </a:r>
            <a:r>
              <a:rPr lang="en-IN" i="1" dirty="0" err="1"/>
              <a:t>Hellenica</a:t>
            </a:r>
            <a:r>
              <a:rPr lang="en-IN" i="1" dirty="0"/>
              <a:t>)</a:t>
            </a:r>
            <a:r>
              <a:rPr lang="en-IN" dirty="0"/>
              <a:t> – a description of events 410 BCE – 362 BCE  -- writing in the style of a high-class journalist – lack of analytical  skill</a:t>
            </a:r>
            <a:endParaRPr lang="en-US" sz="2800" dirty="0"/>
          </a:p>
          <a:p>
            <a:r>
              <a:rPr lang="en-IN" dirty="0"/>
              <a:t>4.5 Polybius and the “pragmatic” history</a:t>
            </a:r>
            <a:endParaRPr lang="en-US" sz="2800" dirty="0"/>
          </a:p>
          <a:p>
            <a:r>
              <a:rPr lang="en-IN" dirty="0"/>
              <a:t>4.3 </a:t>
            </a:r>
            <a:r>
              <a:rPr lang="en-IN" dirty="0" err="1"/>
              <a:t>Diodorus</a:t>
            </a:r>
            <a:r>
              <a:rPr lang="en-IN" dirty="0"/>
              <a:t> </a:t>
            </a:r>
            <a:r>
              <a:rPr lang="en-IN" dirty="0" err="1"/>
              <a:t>Siculus</a:t>
            </a:r>
            <a:r>
              <a:rPr lang="en-IN" dirty="0"/>
              <a:t> and his </a:t>
            </a:r>
            <a:r>
              <a:rPr lang="en-IN" i="1" dirty="0"/>
              <a:t>Library of History</a:t>
            </a:r>
            <a:r>
              <a:rPr lang="en-IN" dirty="0"/>
              <a:t> – the Stoic doctrine of the brotherhood of man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1143000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Core I</a:t>
            </a:r>
            <a:r>
              <a:rPr lang="en-IN" sz="3600" dirty="0" smtClean="0"/>
              <a:t>:</a:t>
            </a:r>
            <a:r>
              <a:rPr lang="en-IN" sz="3600" b="1" dirty="0" smtClean="0"/>
              <a:t> Greek and Roman Historians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71678"/>
            <a:ext cx="7467600" cy="3829064"/>
          </a:xfrm>
        </p:spPr>
        <p:txBody>
          <a:bodyPr>
            <a:normAutofit fontScale="40000" lnSpcReduction="20000"/>
          </a:bodyPr>
          <a:lstStyle/>
          <a:p>
            <a:r>
              <a:rPr lang="en-IN" sz="4200" b="1" dirty="0"/>
              <a:t>Unit II – Roman historiography</a:t>
            </a:r>
            <a:endParaRPr lang="en-US" sz="4200" dirty="0"/>
          </a:p>
          <a:p>
            <a:r>
              <a:rPr lang="en-IN" b="1" dirty="0"/>
              <a:t>Module I</a:t>
            </a:r>
            <a:endParaRPr lang="en-US" sz="2800" dirty="0"/>
          </a:p>
          <a:p>
            <a:r>
              <a:rPr lang="en-IN" dirty="0"/>
              <a:t>Development of Roman </a:t>
            </a:r>
            <a:r>
              <a:rPr lang="en-IN" dirty="0" err="1"/>
              <a:t>historiographical</a:t>
            </a:r>
            <a:r>
              <a:rPr lang="en-IN" dirty="0"/>
              <a:t> tradition</a:t>
            </a:r>
            <a:endParaRPr lang="en-US" sz="2800" dirty="0"/>
          </a:p>
          <a:p>
            <a:pPr lvl="1"/>
            <a:r>
              <a:rPr lang="en-IN" dirty="0"/>
              <a:t>Quintus </a:t>
            </a:r>
            <a:r>
              <a:rPr lang="en-IN" dirty="0" err="1"/>
              <a:t>Fabius</a:t>
            </a:r>
            <a:r>
              <a:rPr lang="en-IN" dirty="0"/>
              <a:t> </a:t>
            </a:r>
            <a:r>
              <a:rPr lang="en-IN" dirty="0" err="1"/>
              <a:t>Pictor</a:t>
            </a:r>
            <a:r>
              <a:rPr lang="en-IN" dirty="0"/>
              <a:t> of late third century BCE and the “</a:t>
            </a:r>
            <a:r>
              <a:rPr lang="en-IN" dirty="0" err="1"/>
              <a:t>Graeci</a:t>
            </a:r>
            <a:r>
              <a:rPr lang="en-IN" dirty="0"/>
              <a:t> annals” – Rome’s early history in Greek.</a:t>
            </a:r>
            <a:endParaRPr lang="en-US" sz="2400" dirty="0"/>
          </a:p>
          <a:p>
            <a:pPr lvl="1"/>
            <a:r>
              <a:rPr lang="en-IN" dirty="0"/>
              <a:t>Marcus </a:t>
            </a:r>
            <a:r>
              <a:rPr lang="en-IN" dirty="0" err="1"/>
              <a:t>Porcius</a:t>
            </a:r>
            <a:r>
              <a:rPr lang="en-IN" dirty="0"/>
              <a:t> Cato (234 – 149 BCE) and the first Roman history in Latin – influence of Greek historiography</a:t>
            </a:r>
            <a:endParaRPr lang="en-US" sz="2400" dirty="0"/>
          </a:p>
          <a:p>
            <a:pPr lvl="1"/>
            <a:r>
              <a:rPr lang="en-IN" dirty="0"/>
              <a:t>Marcus </a:t>
            </a:r>
            <a:r>
              <a:rPr lang="en-IN" dirty="0" err="1"/>
              <a:t>Tullius</a:t>
            </a:r>
            <a:r>
              <a:rPr lang="en-IN" dirty="0"/>
              <a:t> Cicero and the speculation on the theory of history – distinguishing history from poetry – the genre of moral historiography at Rome</a:t>
            </a:r>
            <a:endParaRPr lang="en-US" sz="2400" dirty="0"/>
          </a:p>
          <a:p>
            <a:r>
              <a:rPr lang="en-IN" dirty="0"/>
              <a:t> </a:t>
            </a:r>
            <a:endParaRPr lang="en-US" sz="2800" dirty="0"/>
          </a:p>
          <a:p>
            <a:r>
              <a:rPr lang="en-IN" b="1" dirty="0"/>
              <a:t>Module II</a:t>
            </a:r>
            <a:endParaRPr lang="en-US" sz="2800" dirty="0"/>
          </a:p>
          <a:p>
            <a:r>
              <a:rPr lang="en-IN" b="1" dirty="0"/>
              <a:t>Imperial historians</a:t>
            </a:r>
            <a:endParaRPr lang="en-US" sz="2800" dirty="0"/>
          </a:p>
          <a:p>
            <a:r>
              <a:rPr lang="en-IN" dirty="0"/>
              <a:t>2.1 Livy and the History of Rome – a work on enormous scale  - Livy’s style of writing: honest but uncritical  - Livy’s comprehensive treatment: details of Roman religion and Roman law</a:t>
            </a:r>
            <a:endParaRPr lang="en-US" sz="2800" dirty="0"/>
          </a:p>
          <a:p>
            <a:r>
              <a:rPr lang="en-IN" dirty="0"/>
              <a:t>2.2 Tacitus’ history of the Roman empire - the greatest achievement of Roman historiography ? His moral and political judgements on the past -- a “philosophical historian”?</a:t>
            </a:r>
            <a:endParaRPr lang="en-US" sz="2800" dirty="0"/>
          </a:p>
          <a:p>
            <a:r>
              <a:rPr lang="en-IN" dirty="0"/>
              <a:t> </a:t>
            </a:r>
            <a:endParaRPr lang="en-US" sz="2800" dirty="0"/>
          </a:p>
          <a:p>
            <a:r>
              <a:rPr lang="en-IN" b="1" dirty="0"/>
              <a:t>Module III</a:t>
            </a:r>
            <a:endParaRPr lang="en-US" sz="2800" dirty="0"/>
          </a:p>
          <a:p>
            <a:r>
              <a:rPr lang="en-IN" b="1" dirty="0"/>
              <a:t>Historical methods in ancient Rome</a:t>
            </a:r>
            <a:endParaRPr lang="en-US" sz="2800" dirty="0"/>
          </a:p>
          <a:p>
            <a:r>
              <a:rPr lang="en-IN" dirty="0"/>
              <a:t>3.1 Research and accuracy</a:t>
            </a:r>
            <a:endParaRPr lang="en-US" sz="2800" dirty="0"/>
          </a:p>
          <a:p>
            <a:r>
              <a:rPr lang="en-IN" dirty="0"/>
              <a:t>3.2 Literary artistry</a:t>
            </a:r>
            <a:endParaRPr lang="en-US" sz="2800" dirty="0"/>
          </a:p>
          <a:p>
            <a:r>
              <a:rPr lang="en-IN" dirty="0"/>
              <a:t>3.3 The use of dramatic elements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sz="3600" b="1" dirty="0" smtClean="0"/>
              <a:t>Core II: Early </a:t>
            </a:r>
            <a:r>
              <a:rPr lang="en-IN" sz="3600" b="1" dirty="0"/>
              <a:t>Historic India </a:t>
            </a:r>
            <a:r>
              <a:rPr lang="en-IN" sz="3600" b="1" dirty="0" smtClean="0"/>
              <a:t/>
            </a:r>
            <a:br>
              <a:rPr lang="en-IN" sz="3600" b="1" dirty="0" smtClean="0"/>
            </a:br>
            <a:r>
              <a:rPr lang="en-IN" sz="3600" b="1" dirty="0" smtClean="0"/>
              <a:t>(</a:t>
            </a:r>
            <a:r>
              <a:rPr lang="en-IN" sz="3100" b="1" dirty="0" smtClean="0"/>
              <a:t>Up to </a:t>
            </a:r>
            <a:r>
              <a:rPr lang="en-IN" sz="3100" b="1" dirty="0"/>
              <a:t>6</a:t>
            </a:r>
            <a:r>
              <a:rPr lang="en-IN" sz="3100" b="1" baseline="30000" dirty="0"/>
              <a:t>th</a:t>
            </a:r>
            <a:r>
              <a:rPr lang="en-IN" sz="3100" b="1" dirty="0"/>
              <a:t> century B.C</a:t>
            </a:r>
            <a:r>
              <a:rPr lang="en-IN" sz="3600" b="1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7467600" cy="4340237"/>
          </a:xfrm>
        </p:spPr>
        <p:txBody>
          <a:bodyPr>
            <a:normAutofit fontScale="32500" lnSpcReduction="20000"/>
          </a:bodyPr>
          <a:lstStyle/>
          <a:p>
            <a:r>
              <a:rPr lang="en-IN" sz="4300" b="1" dirty="0"/>
              <a:t>Unit I</a:t>
            </a:r>
            <a:endParaRPr lang="en-US" sz="4300" dirty="0"/>
          </a:p>
          <a:p>
            <a:r>
              <a:rPr lang="en-IN" dirty="0"/>
              <a:t>Module- I</a:t>
            </a:r>
            <a:endParaRPr lang="en-US" sz="2800" dirty="0"/>
          </a:p>
          <a:p>
            <a:r>
              <a:rPr lang="en-IN" b="1" dirty="0"/>
              <a:t>Understanding early India</a:t>
            </a:r>
            <a:endParaRPr lang="en-US" sz="2800" dirty="0"/>
          </a:p>
          <a:p>
            <a:pPr lvl="1"/>
            <a:r>
              <a:rPr lang="en-IN" dirty="0"/>
              <a:t>: Historical theories and interpretations about the Indian past</a:t>
            </a:r>
            <a:endParaRPr lang="en-US" sz="2400" dirty="0"/>
          </a:p>
          <a:p>
            <a:pPr lvl="1"/>
            <a:r>
              <a:rPr lang="en-IN" dirty="0"/>
              <a:t>  The idea of </a:t>
            </a:r>
            <a:r>
              <a:rPr lang="en-IN" dirty="0" err="1"/>
              <a:t>Bharatavarsha</a:t>
            </a:r>
            <a:r>
              <a:rPr lang="en-IN" dirty="0"/>
              <a:t>: Indian subcontinent with all its diversity and cultural traditions  </a:t>
            </a:r>
            <a:endParaRPr lang="en-US" sz="2400" dirty="0"/>
          </a:p>
          <a:p>
            <a:pPr lvl="1"/>
            <a:r>
              <a:rPr lang="en-IN" dirty="0"/>
              <a:t>  An overview of literary and archaeological sources</a:t>
            </a:r>
            <a:endParaRPr lang="en-US" sz="2400" dirty="0"/>
          </a:p>
          <a:p>
            <a:r>
              <a:rPr lang="en-IN" dirty="0"/>
              <a:t> </a:t>
            </a:r>
            <a:endParaRPr lang="en-US" sz="2800" dirty="0"/>
          </a:p>
          <a:p>
            <a:r>
              <a:rPr lang="en-IN" dirty="0"/>
              <a:t>Module-II</a:t>
            </a:r>
            <a:endParaRPr lang="en-US" sz="2800" dirty="0"/>
          </a:p>
          <a:p>
            <a:r>
              <a:rPr lang="en-IN" b="1" dirty="0"/>
              <a:t>Neolithic to </a:t>
            </a:r>
            <a:r>
              <a:rPr lang="en-IN" b="1" dirty="0" err="1"/>
              <a:t>Chalcolithic</a:t>
            </a:r>
            <a:r>
              <a:rPr lang="en-IN" b="1" dirty="0"/>
              <a:t> settlements</a:t>
            </a:r>
            <a:endParaRPr lang="en-US" sz="2800" dirty="0"/>
          </a:p>
          <a:p>
            <a:r>
              <a:rPr lang="en-IN" dirty="0"/>
              <a:t>2.1The earliest village farming community in India—transition from pastoral life to the practice of agriculture: </a:t>
            </a:r>
            <a:r>
              <a:rPr lang="en-IN" dirty="0" err="1"/>
              <a:t>Mehrgarh</a:t>
            </a:r>
            <a:r>
              <a:rPr lang="en-IN" dirty="0"/>
              <a:t> and its various cultural phases</a:t>
            </a:r>
            <a:endParaRPr lang="en-US" sz="2800" dirty="0"/>
          </a:p>
          <a:p>
            <a:r>
              <a:rPr lang="en-IN" dirty="0"/>
              <a:t>2.2The first urbanization in the Indian subcontinent—Indus civilization: contemporary perspectives through a historiography </a:t>
            </a:r>
            <a:endParaRPr lang="en-US" sz="2800" dirty="0"/>
          </a:p>
          <a:p>
            <a:r>
              <a:rPr lang="en-IN" dirty="0"/>
              <a:t>2.3The early </a:t>
            </a:r>
            <a:r>
              <a:rPr lang="en-IN" dirty="0" err="1"/>
              <a:t>Harappan</a:t>
            </a:r>
            <a:r>
              <a:rPr lang="en-IN" dirty="0"/>
              <a:t>, </a:t>
            </a:r>
            <a:r>
              <a:rPr lang="en-IN" dirty="0" err="1"/>
              <a:t>Harappan</a:t>
            </a:r>
            <a:r>
              <a:rPr lang="en-IN" dirty="0"/>
              <a:t> and late </a:t>
            </a:r>
            <a:r>
              <a:rPr lang="en-IN" dirty="0" err="1"/>
              <a:t>Harappan</a:t>
            </a:r>
            <a:r>
              <a:rPr lang="en-IN" dirty="0"/>
              <a:t> phases: technology, architecture, religion and maritime trade.</a:t>
            </a:r>
            <a:endParaRPr lang="en-US" sz="2800" dirty="0"/>
          </a:p>
          <a:p>
            <a:r>
              <a:rPr lang="en-IN" dirty="0"/>
              <a:t>2.4 End/transformation of the Indus civilization: different theories.  </a:t>
            </a:r>
            <a:endParaRPr lang="en-US" sz="2800" dirty="0"/>
          </a:p>
          <a:p>
            <a:r>
              <a:rPr lang="en-IN" dirty="0"/>
              <a:t> </a:t>
            </a:r>
            <a:endParaRPr lang="en-US" sz="2800" dirty="0"/>
          </a:p>
          <a:p>
            <a:r>
              <a:rPr lang="en-IN" dirty="0"/>
              <a:t>Module-III</a:t>
            </a:r>
            <a:endParaRPr lang="en-US" sz="2800" dirty="0"/>
          </a:p>
          <a:p>
            <a:r>
              <a:rPr lang="en-IN" b="1" dirty="0"/>
              <a:t>The Aryans in India: Vedic Age</a:t>
            </a:r>
            <a:endParaRPr lang="en-US" sz="2800" dirty="0"/>
          </a:p>
          <a:p>
            <a:r>
              <a:rPr lang="en-IN" dirty="0"/>
              <a:t>3.1  The historiography of the concept Aryan</a:t>
            </a:r>
            <a:endParaRPr lang="en-US" sz="2800" dirty="0"/>
          </a:p>
          <a:p>
            <a:r>
              <a:rPr lang="en-IN" dirty="0"/>
              <a:t>3.2  The spread of Aryan settlements in India</a:t>
            </a:r>
            <a:endParaRPr lang="en-US" sz="2800" dirty="0"/>
          </a:p>
          <a:p>
            <a:r>
              <a:rPr lang="en-IN" dirty="0"/>
              <a:t>3.3  The period of the Vedas, </a:t>
            </a:r>
            <a:r>
              <a:rPr lang="en-IN" dirty="0" err="1"/>
              <a:t>Brahmanas</a:t>
            </a:r>
            <a:r>
              <a:rPr lang="en-IN" dirty="0"/>
              <a:t> and Upanishads: </a:t>
            </a:r>
            <a:r>
              <a:rPr lang="en-IN" dirty="0" err="1"/>
              <a:t>pastoralism</a:t>
            </a:r>
            <a:r>
              <a:rPr lang="en-IN" dirty="0"/>
              <a:t>, agriculture and other occupations </a:t>
            </a:r>
            <a:endParaRPr lang="en-US" sz="2800" dirty="0"/>
          </a:p>
          <a:p>
            <a:r>
              <a:rPr lang="en-IN" dirty="0"/>
              <a:t>3.4  Political development, culture and rituals</a:t>
            </a:r>
            <a:endParaRPr lang="en-US" sz="2800" dirty="0"/>
          </a:p>
          <a:p>
            <a:r>
              <a:rPr lang="en-IN" dirty="0"/>
              <a:t> </a:t>
            </a:r>
            <a:endParaRPr lang="en-US" sz="2800" dirty="0"/>
          </a:p>
          <a:p>
            <a:r>
              <a:rPr lang="en-IN" dirty="0"/>
              <a:t>Module-IV</a:t>
            </a:r>
            <a:endParaRPr lang="en-US" sz="2800" dirty="0"/>
          </a:p>
          <a:p>
            <a:r>
              <a:rPr lang="en-IN" b="1" dirty="0"/>
              <a:t>North India in sixth century BCE</a:t>
            </a:r>
            <a:endParaRPr lang="en-US" sz="2800" dirty="0"/>
          </a:p>
          <a:p>
            <a:r>
              <a:rPr lang="en-IN" dirty="0"/>
              <a:t>4.1 Establishment of kingdoms, oligarchies and chiefdoms: sixteen </a:t>
            </a:r>
            <a:r>
              <a:rPr lang="en-IN" dirty="0" err="1"/>
              <a:t>Mahajanapadas</a:t>
            </a:r>
            <a:endParaRPr lang="en-US" sz="2800" dirty="0"/>
          </a:p>
          <a:p>
            <a:r>
              <a:rPr lang="en-IN" dirty="0"/>
              <a:t>4.2 The autonomous clans</a:t>
            </a:r>
            <a:endParaRPr lang="en-US" sz="2800" dirty="0"/>
          </a:p>
          <a:p>
            <a:r>
              <a:rPr lang="en-IN" dirty="0"/>
              <a:t>4.3 Rise of </a:t>
            </a:r>
            <a:r>
              <a:rPr lang="en-IN" dirty="0" err="1"/>
              <a:t>Magadhan</a:t>
            </a:r>
            <a:r>
              <a:rPr lang="en-IN" dirty="0"/>
              <a:t> imperialism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Core II: Early Historic India </a:t>
            </a:r>
            <a:br>
              <a:rPr lang="en-IN" b="1" dirty="0" smtClean="0"/>
            </a:br>
            <a:r>
              <a:rPr lang="en-IN" b="1" dirty="0" smtClean="0"/>
              <a:t>(Up to 6</a:t>
            </a:r>
            <a:r>
              <a:rPr lang="en-IN" b="1" baseline="30000" dirty="0" smtClean="0"/>
              <a:t>th</a:t>
            </a:r>
            <a:r>
              <a:rPr lang="en-IN" b="1" dirty="0" smtClean="0"/>
              <a:t> century B.C)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214554"/>
            <a:ext cx="7467600" cy="4043378"/>
          </a:xfrm>
        </p:spPr>
        <p:txBody>
          <a:bodyPr>
            <a:normAutofit fontScale="32500" lnSpcReduction="20000"/>
          </a:bodyPr>
          <a:lstStyle/>
          <a:p>
            <a:r>
              <a:rPr lang="en-IN" sz="4900" b="1" dirty="0"/>
              <a:t>Unit II</a:t>
            </a:r>
            <a:endParaRPr lang="en-US" sz="4900" dirty="0"/>
          </a:p>
          <a:p>
            <a:r>
              <a:rPr lang="en-IN" dirty="0"/>
              <a:t>Module I</a:t>
            </a:r>
            <a:endParaRPr lang="en-US" sz="2800" dirty="0"/>
          </a:p>
          <a:p>
            <a:r>
              <a:rPr lang="en-IN" b="1" dirty="0"/>
              <a:t>Ideas and institutions in early India</a:t>
            </a:r>
            <a:endParaRPr lang="en-US" sz="2800" dirty="0"/>
          </a:p>
          <a:p>
            <a:pPr lvl="1"/>
            <a:r>
              <a:rPr lang="en-IN" dirty="0"/>
              <a:t>Varna and </a:t>
            </a:r>
            <a:r>
              <a:rPr lang="en-IN" dirty="0" err="1"/>
              <a:t>Jati</a:t>
            </a:r>
            <a:r>
              <a:rPr lang="en-IN" dirty="0"/>
              <a:t>: the issue of upward mobility among the </a:t>
            </a:r>
            <a:r>
              <a:rPr lang="en-IN" dirty="0" err="1"/>
              <a:t>Shudras</a:t>
            </a:r>
            <a:endParaRPr lang="en-US" sz="2400" dirty="0"/>
          </a:p>
          <a:p>
            <a:pPr lvl="1"/>
            <a:r>
              <a:rPr lang="en-IN" dirty="0"/>
              <a:t>Slavery: ancient forms and modern debates</a:t>
            </a:r>
            <a:endParaRPr lang="en-US" sz="2400" dirty="0"/>
          </a:p>
          <a:p>
            <a:pPr lvl="1"/>
            <a:r>
              <a:rPr lang="en-IN" dirty="0"/>
              <a:t>Untouchables</a:t>
            </a:r>
            <a:endParaRPr lang="en-US" sz="2400" dirty="0"/>
          </a:p>
          <a:p>
            <a:pPr lvl="1"/>
            <a:r>
              <a:rPr lang="en-IN" dirty="0"/>
              <a:t>Women</a:t>
            </a:r>
            <a:endParaRPr lang="en-US" sz="2400" dirty="0"/>
          </a:p>
          <a:p>
            <a:pPr lvl="1"/>
            <a:r>
              <a:rPr lang="en-IN" dirty="0"/>
              <a:t>Forms of marriage</a:t>
            </a:r>
            <a:endParaRPr lang="en-US" sz="2400" dirty="0"/>
          </a:p>
          <a:p>
            <a:r>
              <a:rPr lang="en-IN" dirty="0"/>
              <a:t> </a:t>
            </a:r>
            <a:endParaRPr lang="en-US" sz="2800" dirty="0"/>
          </a:p>
          <a:p>
            <a:r>
              <a:rPr lang="en-IN" dirty="0"/>
              <a:t>Module II</a:t>
            </a:r>
            <a:endParaRPr lang="en-US" sz="2800" dirty="0"/>
          </a:p>
          <a:p>
            <a:r>
              <a:rPr lang="en-IN" b="1" dirty="0"/>
              <a:t>Cults, doctrines and metaphysics</a:t>
            </a:r>
            <a:endParaRPr lang="en-US" sz="2800" dirty="0"/>
          </a:p>
          <a:p>
            <a:r>
              <a:rPr lang="en-IN" dirty="0"/>
              <a:t>2.1 The religion of the Vedas</a:t>
            </a:r>
            <a:endParaRPr lang="en-US" sz="2800" dirty="0"/>
          </a:p>
          <a:p>
            <a:r>
              <a:rPr lang="en-IN" dirty="0"/>
              <a:t>2.2 The unorthodox sects – Buddhism, Jainism and the doctrine of the </a:t>
            </a:r>
            <a:r>
              <a:rPr lang="en-IN" dirty="0" err="1"/>
              <a:t>Ajivikas</a:t>
            </a:r>
            <a:endParaRPr lang="en-US" sz="2800" dirty="0"/>
          </a:p>
          <a:p>
            <a:r>
              <a:rPr lang="en-IN" dirty="0"/>
              <a:t>2.3 Scepticism and materialism </a:t>
            </a:r>
            <a:endParaRPr lang="en-US" sz="2800" dirty="0"/>
          </a:p>
          <a:p>
            <a:r>
              <a:rPr lang="en-IN" dirty="0"/>
              <a:t> </a:t>
            </a:r>
            <a:endParaRPr lang="en-US" sz="2800" dirty="0"/>
          </a:p>
          <a:p>
            <a:r>
              <a:rPr lang="en-IN" dirty="0"/>
              <a:t>Module III</a:t>
            </a:r>
            <a:endParaRPr lang="en-US" sz="2800" dirty="0"/>
          </a:p>
          <a:p>
            <a:r>
              <a:rPr lang="en-IN" b="1" dirty="0"/>
              <a:t>Aspects of economy in the age of Buddha</a:t>
            </a:r>
            <a:endParaRPr lang="en-US" sz="2800" dirty="0"/>
          </a:p>
          <a:p>
            <a:r>
              <a:rPr lang="en-IN" dirty="0"/>
              <a:t>3.1 Economic changes: use iron, rural economy, trade and crafts, guilds</a:t>
            </a:r>
            <a:endParaRPr lang="en-US" sz="2800" dirty="0"/>
          </a:p>
          <a:p>
            <a:r>
              <a:rPr lang="en-IN" dirty="0"/>
              <a:t>3.2 Taxation</a:t>
            </a:r>
            <a:endParaRPr lang="en-US" sz="2800" dirty="0"/>
          </a:p>
          <a:p>
            <a:r>
              <a:rPr lang="en-IN" dirty="0"/>
              <a:t>3.3 The second urbanization</a:t>
            </a:r>
            <a:endParaRPr lang="en-US" sz="2800" dirty="0"/>
          </a:p>
          <a:p>
            <a:r>
              <a:rPr lang="en-IN" dirty="0"/>
              <a:t> </a:t>
            </a:r>
            <a:endParaRPr lang="en-US" sz="2800" dirty="0"/>
          </a:p>
          <a:p>
            <a:r>
              <a:rPr lang="en-IN" dirty="0"/>
              <a:t>Module IV</a:t>
            </a:r>
            <a:endParaRPr lang="en-US" sz="2800" dirty="0"/>
          </a:p>
          <a:p>
            <a:r>
              <a:rPr lang="en-IN" b="1" dirty="0"/>
              <a:t>The cultural milieu</a:t>
            </a:r>
            <a:endParaRPr lang="en-US" sz="2800" dirty="0"/>
          </a:p>
          <a:p>
            <a:r>
              <a:rPr lang="en-IN" dirty="0"/>
              <a:t>4.1 Education</a:t>
            </a:r>
            <a:endParaRPr lang="en-US" sz="2800" dirty="0"/>
          </a:p>
          <a:p>
            <a:r>
              <a:rPr lang="en-IN" dirty="0"/>
              <a:t>4.2 Language and literature</a:t>
            </a:r>
            <a:endParaRPr lang="en-US" sz="2800" dirty="0"/>
          </a:p>
          <a:p>
            <a:r>
              <a:rPr lang="en-IN" dirty="0"/>
              <a:t>4.3 Science and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143000"/>
          </a:xfrm>
        </p:spPr>
        <p:txBody>
          <a:bodyPr>
            <a:normAutofit/>
          </a:bodyPr>
          <a:lstStyle/>
          <a:p>
            <a:r>
              <a:rPr lang="en-IN" sz="3600" dirty="0" smtClean="0"/>
              <a:t>THME TABLE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3100" dirty="0" smtClean="0"/>
              <a:t>SEMESTER </a:t>
            </a:r>
            <a:r>
              <a:rPr lang="en-IN" sz="3100" dirty="0"/>
              <a:t>I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7467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10-11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11-12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12-1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1-2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2-3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3-4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Mon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GE I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EVS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Core I</a:t>
                      </a:r>
                    </a:p>
                    <a:p>
                      <a:r>
                        <a:rPr lang="en-IN" dirty="0" smtClean="0"/>
                        <a:t>AH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Core II</a:t>
                      </a:r>
                    </a:p>
                    <a:p>
                      <a:r>
                        <a:rPr lang="en-IN" dirty="0" smtClean="0"/>
                        <a:t>SC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Tue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smtClean="0"/>
                        <a:t>GE I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Core I</a:t>
                      </a:r>
                    </a:p>
                    <a:p>
                      <a:r>
                        <a:rPr lang="en-IN" dirty="0" smtClean="0"/>
                        <a:t>AH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Core II</a:t>
                      </a:r>
                    </a:p>
                    <a:p>
                      <a:r>
                        <a:rPr lang="en-IN" dirty="0" smtClean="0"/>
                        <a:t>SC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Wed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GE I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Core I</a:t>
                      </a:r>
                    </a:p>
                    <a:p>
                      <a:r>
                        <a:rPr lang="en-IN" dirty="0" smtClean="0"/>
                        <a:t>SS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Core II</a:t>
                      </a:r>
                    </a:p>
                    <a:p>
                      <a:r>
                        <a:rPr lang="en-IN" dirty="0" smtClean="0"/>
                        <a:t>TSK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Thrus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smtClean="0"/>
                        <a:t>GE I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Core I</a:t>
                      </a:r>
                    </a:p>
                    <a:p>
                      <a:r>
                        <a:rPr lang="en-IN" dirty="0" smtClean="0"/>
                        <a:t>KR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Core II</a:t>
                      </a:r>
                    </a:p>
                    <a:p>
                      <a:r>
                        <a:rPr lang="en-IN" dirty="0" smtClean="0"/>
                        <a:t>TSK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Fri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smtClean="0"/>
                        <a:t>GE I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EVS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Core I</a:t>
                      </a:r>
                    </a:p>
                    <a:p>
                      <a:r>
                        <a:rPr lang="en-IN" dirty="0" smtClean="0"/>
                        <a:t>KR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Core II</a:t>
                      </a:r>
                    </a:p>
                    <a:p>
                      <a:r>
                        <a:rPr lang="en-IN" dirty="0" smtClean="0"/>
                        <a:t>SS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Sat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GE I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Core I/TU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Core II/TU</a:t>
                      </a:r>
                    </a:p>
                    <a:p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Distribution of Unit/Module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867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322"/>
                <a:gridCol w="2638230"/>
                <a:gridCol w="3286148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Unit/ 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Course Tutor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Core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Unit I/Module 1</a:t>
                      </a:r>
                    </a:p>
                    <a:p>
                      <a:r>
                        <a:rPr lang="en-IN" dirty="0" smtClean="0"/>
                        <a:t>Unit I/ Module </a:t>
                      </a:r>
                      <a:r>
                        <a:rPr lang="bn-IN" dirty="0" smtClean="0"/>
                        <a:t>2-4</a:t>
                      </a:r>
                      <a:endParaRPr lang="en-IN" baseline="0" dirty="0" smtClean="0"/>
                    </a:p>
                    <a:p>
                      <a:endParaRPr lang="en-IN" baseline="0" dirty="0" smtClean="0"/>
                    </a:p>
                    <a:p>
                      <a:r>
                        <a:rPr lang="en-IN" baseline="0" dirty="0" smtClean="0"/>
                        <a:t>Unit II/ Module 1-3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S.Sidharth</a:t>
                      </a:r>
                      <a:endParaRPr lang="en-IN" dirty="0" smtClean="0"/>
                    </a:p>
                    <a:p>
                      <a:r>
                        <a:rPr lang="en-IN" baseline="0" dirty="0" smtClean="0"/>
                        <a:t>K Roy</a:t>
                      </a:r>
                    </a:p>
                    <a:p>
                      <a:endParaRPr lang="en-IN" baseline="0" dirty="0" smtClean="0"/>
                    </a:p>
                    <a:p>
                      <a:r>
                        <a:rPr lang="en-IN" baseline="0" dirty="0" err="1" smtClean="0"/>
                        <a:t>A.Halder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Core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Unit I: Module 1-4</a:t>
                      </a:r>
                    </a:p>
                    <a:p>
                      <a:endParaRPr lang="en-IN" dirty="0" smtClean="0"/>
                    </a:p>
                    <a:p>
                      <a:r>
                        <a:rPr lang="en-IN" dirty="0" smtClean="0"/>
                        <a:t>Unit 2/ Module </a:t>
                      </a:r>
                      <a:r>
                        <a:rPr lang="bn-IN" dirty="0" smtClean="0"/>
                        <a:t>1-3</a:t>
                      </a:r>
                      <a:endParaRPr lang="en-IN" baseline="0" dirty="0" smtClean="0"/>
                    </a:p>
                    <a:p>
                      <a:r>
                        <a:rPr lang="en-IN" dirty="0" smtClean="0"/>
                        <a:t>Unit 2/ Module 4: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S. </a:t>
                      </a:r>
                      <a:r>
                        <a:rPr lang="en-IN" dirty="0" err="1" smtClean="0"/>
                        <a:t>Chakraborty</a:t>
                      </a:r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r>
                        <a:rPr lang="en-IN" dirty="0" err="1" smtClean="0"/>
                        <a:t>T.S.Kundu</a:t>
                      </a:r>
                      <a:endParaRPr lang="en-IN" dirty="0" smtClean="0"/>
                    </a:p>
                    <a:p>
                      <a:r>
                        <a:rPr lang="en-IN" dirty="0" err="1" smtClean="0"/>
                        <a:t>S.Sidharth</a:t>
                      </a:r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do you mean by history?</a:t>
            </a:r>
          </a:p>
          <a:p>
            <a:r>
              <a:rPr lang="en-IN" dirty="0" smtClean="0"/>
              <a:t>Is history solely deals with the past?</a:t>
            </a:r>
          </a:p>
          <a:p>
            <a:r>
              <a:rPr lang="en-IN" dirty="0" smtClean="0"/>
              <a:t>Why should we study history?</a:t>
            </a:r>
          </a:p>
          <a:p>
            <a:r>
              <a:rPr lang="en-IN" dirty="0" smtClean="0"/>
              <a:t>What is the utility of history?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249</TotalTime>
  <Words>611</Words>
  <Application>Microsoft Office PowerPoint</Application>
  <PresentationFormat>On-screen Show (4:3)</PresentationFormat>
  <Paragraphs>234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Induction Talk</vt:lpstr>
      <vt:lpstr>Semester I</vt:lpstr>
      <vt:lpstr>Core I: Greek and Roman Historians </vt:lpstr>
      <vt:lpstr>Core I: Greek and Roman Historians </vt:lpstr>
      <vt:lpstr> Core II: Early Historic India  (Up to 6th century B.C) </vt:lpstr>
      <vt:lpstr>Core II: Early Historic India  (Up to 6th century B.C)</vt:lpstr>
      <vt:lpstr>THME TABLE SEMESTER I</vt:lpstr>
      <vt:lpstr>Distribution of Unit/Module</vt:lpstr>
      <vt:lpstr>What is History</vt:lpstr>
      <vt:lpstr>Methods of History</vt:lpstr>
      <vt:lpstr>Historiography</vt:lpstr>
      <vt:lpstr>The utility of history</vt:lpstr>
      <vt:lpstr>End of History or a new kind of History</vt:lpstr>
      <vt:lpstr>Post modern History/Histories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Meeting</dc:title>
  <dc:creator>Windows User</dc:creator>
  <cp:lastModifiedBy>Windows User</cp:lastModifiedBy>
  <cp:revision>31</cp:revision>
  <dcterms:created xsi:type="dcterms:W3CDTF">2019-08-21T16:11:12Z</dcterms:created>
  <dcterms:modified xsi:type="dcterms:W3CDTF">2019-08-22T03:48:13Z</dcterms:modified>
</cp:coreProperties>
</file>